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9" r:id="rId4"/>
    <p:sldId id="266" r:id="rId5"/>
    <p:sldId id="264" r:id="rId6"/>
    <p:sldId id="267" r:id="rId7"/>
    <p:sldId id="277" r:id="rId8"/>
    <p:sldId id="265" r:id="rId9"/>
    <p:sldId id="278" r:id="rId10"/>
    <p:sldId id="271" r:id="rId11"/>
    <p:sldId id="272" r:id="rId1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119" d="100"/>
          <a:sy n="119" d="100"/>
        </p:scale>
        <p:origin x="270" y="10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65EA20-80E3-4E82-BE06-61919F900A5B}"/>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E8ED8863-13D6-461A-92C8-268C1FF9C986}"/>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F5E54AB1-8C0F-44FA-BD74-321BAA556DC8}"/>
              </a:ext>
            </a:extLst>
          </p:cNvPr>
          <p:cNvSpPr>
            <a:spLocks noGrp="1"/>
          </p:cNvSpPr>
          <p:nvPr>
            <p:ph type="dt" sz="half" idx="10"/>
          </p:nvPr>
        </p:nvSpPr>
        <p:spPr/>
        <p:txBody>
          <a:bodyPr/>
          <a:lstStyle/>
          <a:p>
            <a:fld id="{0722C0C4-DACE-48BC-89B7-8BA8F8D8AAB7}" type="datetimeFigureOut">
              <a:rPr lang="en-GB" smtClean="0"/>
              <a:t>20/07/2021</a:t>
            </a:fld>
            <a:endParaRPr lang="en-GB"/>
          </a:p>
        </p:txBody>
      </p:sp>
      <p:sp>
        <p:nvSpPr>
          <p:cNvPr id="5" name="Footer Placeholder 4">
            <a:extLst>
              <a:ext uri="{FF2B5EF4-FFF2-40B4-BE49-F238E27FC236}">
                <a16:creationId xmlns:a16="http://schemas.microsoft.com/office/drawing/2014/main" id="{5009CB36-21C0-4532-8C5D-35E4955F6CF5}"/>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2DD19675-2985-4E6C-9D37-57151BBA85F3}"/>
              </a:ext>
            </a:extLst>
          </p:cNvPr>
          <p:cNvSpPr>
            <a:spLocks noGrp="1"/>
          </p:cNvSpPr>
          <p:nvPr>
            <p:ph type="sldNum" sz="quarter" idx="12"/>
          </p:nvPr>
        </p:nvSpPr>
        <p:spPr/>
        <p:txBody>
          <a:bodyPr/>
          <a:lstStyle/>
          <a:p>
            <a:fld id="{48143935-E7C6-491F-9E20-2F746A0CC31D}" type="slidenum">
              <a:rPr lang="en-GB" smtClean="0"/>
              <a:t>‹#›</a:t>
            </a:fld>
            <a:endParaRPr lang="en-GB"/>
          </a:p>
        </p:txBody>
      </p:sp>
    </p:spTree>
    <p:extLst>
      <p:ext uri="{BB962C8B-B14F-4D97-AF65-F5344CB8AC3E}">
        <p14:creationId xmlns:p14="http://schemas.microsoft.com/office/powerpoint/2010/main" val="344662711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5D0FBD-DBA4-4B71-91FC-F4E7431B584F}"/>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54566349-C14D-4525-9718-331259F54F2F}"/>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283A0065-400A-4C2C-807C-CA07CD6D63B8}"/>
              </a:ext>
            </a:extLst>
          </p:cNvPr>
          <p:cNvSpPr>
            <a:spLocks noGrp="1"/>
          </p:cNvSpPr>
          <p:nvPr>
            <p:ph type="dt" sz="half" idx="10"/>
          </p:nvPr>
        </p:nvSpPr>
        <p:spPr/>
        <p:txBody>
          <a:bodyPr/>
          <a:lstStyle/>
          <a:p>
            <a:fld id="{0722C0C4-DACE-48BC-89B7-8BA8F8D8AAB7}" type="datetimeFigureOut">
              <a:rPr lang="en-GB" smtClean="0"/>
              <a:t>20/07/2021</a:t>
            </a:fld>
            <a:endParaRPr lang="en-GB"/>
          </a:p>
        </p:txBody>
      </p:sp>
      <p:sp>
        <p:nvSpPr>
          <p:cNvPr id="5" name="Footer Placeholder 4">
            <a:extLst>
              <a:ext uri="{FF2B5EF4-FFF2-40B4-BE49-F238E27FC236}">
                <a16:creationId xmlns:a16="http://schemas.microsoft.com/office/drawing/2014/main" id="{85955630-1C3C-4A88-906D-6F280E32DDD3}"/>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BB019B98-ADB6-436E-AD0C-0DA3E3E709B3}"/>
              </a:ext>
            </a:extLst>
          </p:cNvPr>
          <p:cNvSpPr>
            <a:spLocks noGrp="1"/>
          </p:cNvSpPr>
          <p:nvPr>
            <p:ph type="sldNum" sz="quarter" idx="12"/>
          </p:nvPr>
        </p:nvSpPr>
        <p:spPr/>
        <p:txBody>
          <a:bodyPr/>
          <a:lstStyle/>
          <a:p>
            <a:fld id="{48143935-E7C6-491F-9E20-2F746A0CC31D}" type="slidenum">
              <a:rPr lang="en-GB" smtClean="0"/>
              <a:t>‹#›</a:t>
            </a:fld>
            <a:endParaRPr lang="en-GB"/>
          </a:p>
        </p:txBody>
      </p:sp>
    </p:spTree>
    <p:extLst>
      <p:ext uri="{BB962C8B-B14F-4D97-AF65-F5344CB8AC3E}">
        <p14:creationId xmlns:p14="http://schemas.microsoft.com/office/powerpoint/2010/main" val="249046512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FA5C51CE-90FD-4B40-B2B3-B8851A336C46}"/>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49CA67E4-9493-4F8B-A046-6B0686FD9B10}"/>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E2BAD184-D436-4EA8-A63F-C831F7549D56}"/>
              </a:ext>
            </a:extLst>
          </p:cNvPr>
          <p:cNvSpPr>
            <a:spLocks noGrp="1"/>
          </p:cNvSpPr>
          <p:nvPr>
            <p:ph type="dt" sz="half" idx="10"/>
          </p:nvPr>
        </p:nvSpPr>
        <p:spPr/>
        <p:txBody>
          <a:bodyPr/>
          <a:lstStyle/>
          <a:p>
            <a:fld id="{0722C0C4-DACE-48BC-89B7-8BA8F8D8AAB7}" type="datetimeFigureOut">
              <a:rPr lang="en-GB" smtClean="0"/>
              <a:t>20/07/2021</a:t>
            </a:fld>
            <a:endParaRPr lang="en-GB"/>
          </a:p>
        </p:txBody>
      </p:sp>
      <p:sp>
        <p:nvSpPr>
          <p:cNvPr id="5" name="Footer Placeholder 4">
            <a:extLst>
              <a:ext uri="{FF2B5EF4-FFF2-40B4-BE49-F238E27FC236}">
                <a16:creationId xmlns:a16="http://schemas.microsoft.com/office/drawing/2014/main" id="{1EA0A220-AC17-4D40-8D67-41CC405C9C9C}"/>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5C1A2EF0-8F2E-4057-B8B5-6276AF972C58}"/>
              </a:ext>
            </a:extLst>
          </p:cNvPr>
          <p:cNvSpPr>
            <a:spLocks noGrp="1"/>
          </p:cNvSpPr>
          <p:nvPr>
            <p:ph type="sldNum" sz="quarter" idx="12"/>
          </p:nvPr>
        </p:nvSpPr>
        <p:spPr/>
        <p:txBody>
          <a:bodyPr/>
          <a:lstStyle/>
          <a:p>
            <a:fld id="{48143935-E7C6-491F-9E20-2F746A0CC31D}" type="slidenum">
              <a:rPr lang="en-GB" smtClean="0"/>
              <a:t>‹#›</a:t>
            </a:fld>
            <a:endParaRPr lang="en-GB"/>
          </a:p>
        </p:txBody>
      </p:sp>
    </p:spTree>
    <p:extLst>
      <p:ext uri="{BB962C8B-B14F-4D97-AF65-F5344CB8AC3E}">
        <p14:creationId xmlns:p14="http://schemas.microsoft.com/office/powerpoint/2010/main" val="82598725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BCFEBD-4FF6-4490-9DDB-703B0721E341}"/>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2A58282D-BE5C-442A-A92C-90679FF2297B}"/>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2B34DE5F-EA1B-4164-A9FB-B6BA4076DD21}"/>
              </a:ext>
            </a:extLst>
          </p:cNvPr>
          <p:cNvSpPr>
            <a:spLocks noGrp="1"/>
          </p:cNvSpPr>
          <p:nvPr>
            <p:ph type="dt" sz="half" idx="10"/>
          </p:nvPr>
        </p:nvSpPr>
        <p:spPr/>
        <p:txBody>
          <a:bodyPr/>
          <a:lstStyle/>
          <a:p>
            <a:fld id="{0722C0C4-DACE-48BC-89B7-8BA8F8D8AAB7}" type="datetimeFigureOut">
              <a:rPr lang="en-GB" smtClean="0"/>
              <a:t>20/07/2021</a:t>
            </a:fld>
            <a:endParaRPr lang="en-GB"/>
          </a:p>
        </p:txBody>
      </p:sp>
      <p:sp>
        <p:nvSpPr>
          <p:cNvPr id="5" name="Footer Placeholder 4">
            <a:extLst>
              <a:ext uri="{FF2B5EF4-FFF2-40B4-BE49-F238E27FC236}">
                <a16:creationId xmlns:a16="http://schemas.microsoft.com/office/drawing/2014/main" id="{BA24A161-75C6-4F8C-B109-BF595E6DE526}"/>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25321990-2D15-48B5-93D4-7BA00ED51D27}"/>
              </a:ext>
            </a:extLst>
          </p:cNvPr>
          <p:cNvSpPr>
            <a:spLocks noGrp="1"/>
          </p:cNvSpPr>
          <p:nvPr>
            <p:ph type="sldNum" sz="quarter" idx="12"/>
          </p:nvPr>
        </p:nvSpPr>
        <p:spPr/>
        <p:txBody>
          <a:bodyPr/>
          <a:lstStyle/>
          <a:p>
            <a:fld id="{48143935-E7C6-491F-9E20-2F746A0CC31D}" type="slidenum">
              <a:rPr lang="en-GB" smtClean="0"/>
              <a:t>‹#›</a:t>
            </a:fld>
            <a:endParaRPr lang="en-GB"/>
          </a:p>
        </p:txBody>
      </p:sp>
    </p:spTree>
    <p:extLst>
      <p:ext uri="{BB962C8B-B14F-4D97-AF65-F5344CB8AC3E}">
        <p14:creationId xmlns:p14="http://schemas.microsoft.com/office/powerpoint/2010/main" val="388910170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FA52CF-7CAE-4D09-87C4-42CC119AE625}"/>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89B7879B-BEEE-41A0-9A92-1A35508009BB}"/>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F1D25926-D6A4-433E-BAB1-1F8941C5B2A7}"/>
              </a:ext>
            </a:extLst>
          </p:cNvPr>
          <p:cNvSpPr>
            <a:spLocks noGrp="1"/>
          </p:cNvSpPr>
          <p:nvPr>
            <p:ph type="dt" sz="half" idx="10"/>
          </p:nvPr>
        </p:nvSpPr>
        <p:spPr/>
        <p:txBody>
          <a:bodyPr/>
          <a:lstStyle/>
          <a:p>
            <a:fld id="{0722C0C4-DACE-48BC-89B7-8BA8F8D8AAB7}" type="datetimeFigureOut">
              <a:rPr lang="en-GB" smtClean="0"/>
              <a:t>20/07/2021</a:t>
            </a:fld>
            <a:endParaRPr lang="en-GB"/>
          </a:p>
        </p:txBody>
      </p:sp>
      <p:sp>
        <p:nvSpPr>
          <p:cNvPr id="5" name="Footer Placeholder 4">
            <a:extLst>
              <a:ext uri="{FF2B5EF4-FFF2-40B4-BE49-F238E27FC236}">
                <a16:creationId xmlns:a16="http://schemas.microsoft.com/office/drawing/2014/main" id="{D252CDFB-762D-4597-BCFE-EABA4304DFE9}"/>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38BAE741-FCFB-4DB7-96C2-D054216B95F9}"/>
              </a:ext>
            </a:extLst>
          </p:cNvPr>
          <p:cNvSpPr>
            <a:spLocks noGrp="1"/>
          </p:cNvSpPr>
          <p:nvPr>
            <p:ph type="sldNum" sz="quarter" idx="12"/>
          </p:nvPr>
        </p:nvSpPr>
        <p:spPr/>
        <p:txBody>
          <a:bodyPr/>
          <a:lstStyle/>
          <a:p>
            <a:fld id="{48143935-E7C6-491F-9E20-2F746A0CC31D}" type="slidenum">
              <a:rPr lang="en-GB" smtClean="0"/>
              <a:t>‹#›</a:t>
            </a:fld>
            <a:endParaRPr lang="en-GB"/>
          </a:p>
        </p:txBody>
      </p:sp>
    </p:spTree>
    <p:extLst>
      <p:ext uri="{BB962C8B-B14F-4D97-AF65-F5344CB8AC3E}">
        <p14:creationId xmlns:p14="http://schemas.microsoft.com/office/powerpoint/2010/main" val="166616319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4E4F6F-88F5-4A0F-A5FE-DB9A8D4980A2}"/>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9656B03D-555A-4C4A-BBF2-078235AD7796}"/>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5682841C-B9E6-4EB9-A66C-291A58528168}"/>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6E8C7242-E078-46EE-870B-5C34239894DA}"/>
              </a:ext>
            </a:extLst>
          </p:cNvPr>
          <p:cNvSpPr>
            <a:spLocks noGrp="1"/>
          </p:cNvSpPr>
          <p:nvPr>
            <p:ph type="dt" sz="half" idx="10"/>
          </p:nvPr>
        </p:nvSpPr>
        <p:spPr/>
        <p:txBody>
          <a:bodyPr/>
          <a:lstStyle/>
          <a:p>
            <a:fld id="{0722C0C4-DACE-48BC-89B7-8BA8F8D8AAB7}" type="datetimeFigureOut">
              <a:rPr lang="en-GB" smtClean="0"/>
              <a:t>20/07/2021</a:t>
            </a:fld>
            <a:endParaRPr lang="en-GB"/>
          </a:p>
        </p:txBody>
      </p:sp>
      <p:sp>
        <p:nvSpPr>
          <p:cNvPr id="6" name="Footer Placeholder 5">
            <a:extLst>
              <a:ext uri="{FF2B5EF4-FFF2-40B4-BE49-F238E27FC236}">
                <a16:creationId xmlns:a16="http://schemas.microsoft.com/office/drawing/2014/main" id="{F175D041-B3F6-43B8-BB8F-C34667A0ED05}"/>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AEB9E912-1682-4500-93D2-72DA49726A9F}"/>
              </a:ext>
            </a:extLst>
          </p:cNvPr>
          <p:cNvSpPr>
            <a:spLocks noGrp="1"/>
          </p:cNvSpPr>
          <p:nvPr>
            <p:ph type="sldNum" sz="quarter" idx="12"/>
          </p:nvPr>
        </p:nvSpPr>
        <p:spPr/>
        <p:txBody>
          <a:bodyPr/>
          <a:lstStyle/>
          <a:p>
            <a:fld id="{48143935-E7C6-491F-9E20-2F746A0CC31D}" type="slidenum">
              <a:rPr lang="en-GB" smtClean="0"/>
              <a:t>‹#›</a:t>
            </a:fld>
            <a:endParaRPr lang="en-GB"/>
          </a:p>
        </p:txBody>
      </p:sp>
    </p:spTree>
    <p:extLst>
      <p:ext uri="{BB962C8B-B14F-4D97-AF65-F5344CB8AC3E}">
        <p14:creationId xmlns:p14="http://schemas.microsoft.com/office/powerpoint/2010/main" val="387954195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FEF528-DE8C-4FF9-BDEE-1E00ECF80937}"/>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233B08F8-2156-438D-9171-509286EFC7DC}"/>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61C36498-FA26-42B5-A34E-E3C11712C738}"/>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9DE1AC3F-0E6B-42EC-A4ED-CA43B59B5E9A}"/>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75BDBE03-2BCC-4BB0-A847-1D208D61BBA3}"/>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960460FD-71C6-452F-A537-DDA3B299F6E1}"/>
              </a:ext>
            </a:extLst>
          </p:cNvPr>
          <p:cNvSpPr>
            <a:spLocks noGrp="1"/>
          </p:cNvSpPr>
          <p:nvPr>
            <p:ph type="dt" sz="half" idx="10"/>
          </p:nvPr>
        </p:nvSpPr>
        <p:spPr/>
        <p:txBody>
          <a:bodyPr/>
          <a:lstStyle/>
          <a:p>
            <a:fld id="{0722C0C4-DACE-48BC-89B7-8BA8F8D8AAB7}" type="datetimeFigureOut">
              <a:rPr lang="en-GB" smtClean="0"/>
              <a:t>20/07/2021</a:t>
            </a:fld>
            <a:endParaRPr lang="en-GB"/>
          </a:p>
        </p:txBody>
      </p:sp>
      <p:sp>
        <p:nvSpPr>
          <p:cNvPr id="8" name="Footer Placeholder 7">
            <a:extLst>
              <a:ext uri="{FF2B5EF4-FFF2-40B4-BE49-F238E27FC236}">
                <a16:creationId xmlns:a16="http://schemas.microsoft.com/office/drawing/2014/main" id="{ABD0D138-C5C8-4AB0-9D35-7968E87A2BE1}"/>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A75A51A5-8827-42E2-8C68-3ECD5B504F20}"/>
              </a:ext>
            </a:extLst>
          </p:cNvPr>
          <p:cNvSpPr>
            <a:spLocks noGrp="1"/>
          </p:cNvSpPr>
          <p:nvPr>
            <p:ph type="sldNum" sz="quarter" idx="12"/>
          </p:nvPr>
        </p:nvSpPr>
        <p:spPr/>
        <p:txBody>
          <a:bodyPr/>
          <a:lstStyle/>
          <a:p>
            <a:fld id="{48143935-E7C6-491F-9E20-2F746A0CC31D}" type="slidenum">
              <a:rPr lang="en-GB" smtClean="0"/>
              <a:t>‹#›</a:t>
            </a:fld>
            <a:endParaRPr lang="en-GB"/>
          </a:p>
        </p:txBody>
      </p:sp>
    </p:spTree>
    <p:extLst>
      <p:ext uri="{BB962C8B-B14F-4D97-AF65-F5344CB8AC3E}">
        <p14:creationId xmlns:p14="http://schemas.microsoft.com/office/powerpoint/2010/main" val="271591488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D4B160-0A05-4B24-800C-34BBF61FF6A9}"/>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3250ED98-0128-4EEC-835E-41972AEC1ECA}"/>
              </a:ext>
            </a:extLst>
          </p:cNvPr>
          <p:cNvSpPr>
            <a:spLocks noGrp="1"/>
          </p:cNvSpPr>
          <p:nvPr>
            <p:ph type="dt" sz="half" idx="10"/>
          </p:nvPr>
        </p:nvSpPr>
        <p:spPr/>
        <p:txBody>
          <a:bodyPr/>
          <a:lstStyle/>
          <a:p>
            <a:fld id="{0722C0C4-DACE-48BC-89B7-8BA8F8D8AAB7}" type="datetimeFigureOut">
              <a:rPr lang="en-GB" smtClean="0"/>
              <a:t>20/07/2021</a:t>
            </a:fld>
            <a:endParaRPr lang="en-GB"/>
          </a:p>
        </p:txBody>
      </p:sp>
      <p:sp>
        <p:nvSpPr>
          <p:cNvPr id="4" name="Footer Placeholder 3">
            <a:extLst>
              <a:ext uri="{FF2B5EF4-FFF2-40B4-BE49-F238E27FC236}">
                <a16:creationId xmlns:a16="http://schemas.microsoft.com/office/drawing/2014/main" id="{57D7D7F3-0008-4630-B904-373973A3850A}"/>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9D6DB6E8-7E0B-453E-936F-3DBAEDAAF78F}"/>
              </a:ext>
            </a:extLst>
          </p:cNvPr>
          <p:cNvSpPr>
            <a:spLocks noGrp="1"/>
          </p:cNvSpPr>
          <p:nvPr>
            <p:ph type="sldNum" sz="quarter" idx="12"/>
          </p:nvPr>
        </p:nvSpPr>
        <p:spPr/>
        <p:txBody>
          <a:bodyPr/>
          <a:lstStyle/>
          <a:p>
            <a:fld id="{48143935-E7C6-491F-9E20-2F746A0CC31D}" type="slidenum">
              <a:rPr lang="en-GB" smtClean="0"/>
              <a:t>‹#›</a:t>
            </a:fld>
            <a:endParaRPr lang="en-GB"/>
          </a:p>
        </p:txBody>
      </p:sp>
    </p:spTree>
    <p:extLst>
      <p:ext uri="{BB962C8B-B14F-4D97-AF65-F5344CB8AC3E}">
        <p14:creationId xmlns:p14="http://schemas.microsoft.com/office/powerpoint/2010/main" val="231074107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535C82E5-1271-489A-A80B-37926361192E}"/>
              </a:ext>
            </a:extLst>
          </p:cNvPr>
          <p:cNvSpPr>
            <a:spLocks noGrp="1"/>
          </p:cNvSpPr>
          <p:nvPr>
            <p:ph type="dt" sz="half" idx="10"/>
          </p:nvPr>
        </p:nvSpPr>
        <p:spPr/>
        <p:txBody>
          <a:bodyPr/>
          <a:lstStyle/>
          <a:p>
            <a:fld id="{0722C0C4-DACE-48BC-89B7-8BA8F8D8AAB7}" type="datetimeFigureOut">
              <a:rPr lang="en-GB" smtClean="0"/>
              <a:t>20/07/2021</a:t>
            </a:fld>
            <a:endParaRPr lang="en-GB"/>
          </a:p>
        </p:txBody>
      </p:sp>
      <p:sp>
        <p:nvSpPr>
          <p:cNvPr id="3" name="Footer Placeholder 2">
            <a:extLst>
              <a:ext uri="{FF2B5EF4-FFF2-40B4-BE49-F238E27FC236}">
                <a16:creationId xmlns:a16="http://schemas.microsoft.com/office/drawing/2014/main" id="{AE42B68D-19F4-4C1B-B0D7-9B47727A8CAD}"/>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8251E2F4-522A-4590-873A-4AAF37CED120}"/>
              </a:ext>
            </a:extLst>
          </p:cNvPr>
          <p:cNvSpPr>
            <a:spLocks noGrp="1"/>
          </p:cNvSpPr>
          <p:nvPr>
            <p:ph type="sldNum" sz="quarter" idx="12"/>
          </p:nvPr>
        </p:nvSpPr>
        <p:spPr/>
        <p:txBody>
          <a:bodyPr/>
          <a:lstStyle/>
          <a:p>
            <a:fld id="{48143935-E7C6-491F-9E20-2F746A0CC31D}" type="slidenum">
              <a:rPr lang="en-GB" smtClean="0"/>
              <a:t>‹#›</a:t>
            </a:fld>
            <a:endParaRPr lang="en-GB"/>
          </a:p>
        </p:txBody>
      </p:sp>
    </p:spTree>
    <p:extLst>
      <p:ext uri="{BB962C8B-B14F-4D97-AF65-F5344CB8AC3E}">
        <p14:creationId xmlns:p14="http://schemas.microsoft.com/office/powerpoint/2010/main" val="218483325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158916-8DCE-4AAF-B99C-EAD507182DE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E37E9078-6200-4F88-9DDE-C9AC1A63F3D7}"/>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3989508D-B7D3-4D5F-85CD-2F02CAAE387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1EE67499-F3B8-48B8-AE64-492F72F109D7}"/>
              </a:ext>
            </a:extLst>
          </p:cNvPr>
          <p:cNvSpPr>
            <a:spLocks noGrp="1"/>
          </p:cNvSpPr>
          <p:nvPr>
            <p:ph type="dt" sz="half" idx="10"/>
          </p:nvPr>
        </p:nvSpPr>
        <p:spPr/>
        <p:txBody>
          <a:bodyPr/>
          <a:lstStyle/>
          <a:p>
            <a:fld id="{0722C0C4-DACE-48BC-89B7-8BA8F8D8AAB7}" type="datetimeFigureOut">
              <a:rPr lang="en-GB" smtClean="0"/>
              <a:t>20/07/2021</a:t>
            </a:fld>
            <a:endParaRPr lang="en-GB"/>
          </a:p>
        </p:txBody>
      </p:sp>
      <p:sp>
        <p:nvSpPr>
          <p:cNvPr id="6" name="Footer Placeholder 5">
            <a:extLst>
              <a:ext uri="{FF2B5EF4-FFF2-40B4-BE49-F238E27FC236}">
                <a16:creationId xmlns:a16="http://schemas.microsoft.com/office/drawing/2014/main" id="{D4448633-2455-4606-8BD0-92B3A290E242}"/>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057BFFC4-B17B-4C95-8141-8477B2195E7E}"/>
              </a:ext>
            </a:extLst>
          </p:cNvPr>
          <p:cNvSpPr>
            <a:spLocks noGrp="1"/>
          </p:cNvSpPr>
          <p:nvPr>
            <p:ph type="sldNum" sz="quarter" idx="12"/>
          </p:nvPr>
        </p:nvSpPr>
        <p:spPr/>
        <p:txBody>
          <a:bodyPr/>
          <a:lstStyle/>
          <a:p>
            <a:fld id="{48143935-E7C6-491F-9E20-2F746A0CC31D}" type="slidenum">
              <a:rPr lang="en-GB" smtClean="0"/>
              <a:t>‹#›</a:t>
            </a:fld>
            <a:endParaRPr lang="en-GB"/>
          </a:p>
        </p:txBody>
      </p:sp>
    </p:spTree>
    <p:extLst>
      <p:ext uri="{BB962C8B-B14F-4D97-AF65-F5344CB8AC3E}">
        <p14:creationId xmlns:p14="http://schemas.microsoft.com/office/powerpoint/2010/main" val="8309645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99513D-DF43-4A19-BF8C-587F7165189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F8BCC17D-121D-4678-9805-7E9951F41198}"/>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C23E9ADB-8379-4AE4-9759-A0F8075E50E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2AA3AD98-C85B-4611-BB3D-4EC9759C5735}"/>
              </a:ext>
            </a:extLst>
          </p:cNvPr>
          <p:cNvSpPr>
            <a:spLocks noGrp="1"/>
          </p:cNvSpPr>
          <p:nvPr>
            <p:ph type="dt" sz="half" idx="10"/>
          </p:nvPr>
        </p:nvSpPr>
        <p:spPr/>
        <p:txBody>
          <a:bodyPr/>
          <a:lstStyle/>
          <a:p>
            <a:fld id="{0722C0C4-DACE-48BC-89B7-8BA8F8D8AAB7}" type="datetimeFigureOut">
              <a:rPr lang="en-GB" smtClean="0"/>
              <a:t>20/07/2021</a:t>
            </a:fld>
            <a:endParaRPr lang="en-GB"/>
          </a:p>
        </p:txBody>
      </p:sp>
      <p:sp>
        <p:nvSpPr>
          <p:cNvPr id="6" name="Footer Placeholder 5">
            <a:extLst>
              <a:ext uri="{FF2B5EF4-FFF2-40B4-BE49-F238E27FC236}">
                <a16:creationId xmlns:a16="http://schemas.microsoft.com/office/drawing/2014/main" id="{7E7438D7-BF53-4030-8C44-7270C86648C7}"/>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C5E4490F-ED3C-4969-BB3A-A5F12952E428}"/>
              </a:ext>
            </a:extLst>
          </p:cNvPr>
          <p:cNvSpPr>
            <a:spLocks noGrp="1"/>
          </p:cNvSpPr>
          <p:nvPr>
            <p:ph type="sldNum" sz="quarter" idx="12"/>
          </p:nvPr>
        </p:nvSpPr>
        <p:spPr/>
        <p:txBody>
          <a:bodyPr/>
          <a:lstStyle/>
          <a:p>
            <a:fld id="{48143935-E7C6-491F-9E20-2F746A0CC31D}" type="slidenum">
              <a:rPr lang="en-GB" smtClean="0"/>
              <a:t>‹#›</a:t>
            </a:fld>
            <a:endParaRPr lang="en-GB"/>
          </a:p>
        </p:txBody>
      </p:sp>
    </p:spTree>
    <p:extLst>
      <p:ext uri="{BB962C8B-B14F-4D97-AF65-F5344CB8AC3E}">
        <p14:creationId xmlns:p14="http://schemas.microsoft.com/office/powerpoint/2010/main" val="84634559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21215E7A-6545-4F26-9FE9-B8A387AF1366}"/>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7337272E-03F9-4760-AF1D-866F04DE7511}"/>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F7AB34AA-2E52-40B8-8DC3-E79B152964FA}"/>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722C0C4-DACE-48BC-89B7-8BA8F8D8AAB7}" type="datetimeFigureOut">
              <a:rPr lang="en-GB" smtClean="0"/>
              <a:t>20/07/2021</a:t>
            </a:fld>
            <a:endParaRPr lang="en-GB"/>
          </a:p>
        </p:txBody>
      </p:sp>
      <p:sp>
        <p:nvSpPr>
          <p:cNvPr id="5" name="Footer Placeholder 4">
            <a:extLst>
              <a:ext uri="{FF2B5EF4-FFF2-40B4-BE49-F238E27FC236}">
                <a16:creationId xmlns:a16="http://schemas.microsoft.com/office/drawing/2014/main" id="{91919BFE-51E2-4572-835A-D3E29A9AD180}"/>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55BECEA5-EA31-412E-B203-51ACFC0E278E}"/>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8143935-E7C6-491F-9E20-2F746A0CC31D}" type="slidenum">
              <a:rPr lang="en-GB" smtClean="0"/>
              <a:t>‹#›</a:t>
            </a:fld>
            <a:endParaRPr lang="en-GB"/>
          </a:p>
        </p:txBody>
      </p:sp>
    </p:spTree>
    <p:extLst>
      <p:ext uri="{BB962C8B-B14F-4D97-AF65-F5344CB8AC3E}">
        <p14:creationId xmlns:p14="http://schemas.microsoft.com/office/powerpoint/2010/main" val="158661190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http://www.lva.co.uk/" TargetMode="Externa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711F61-0377-443B-BF29-7AF2491F9193}"/>
              </a:ext>
            </a:extLst>
          </p:cNvPr>
          <p:cNvSpPr>
            <a:spLocks noGrp="1"/>
          </p:cNvSpPr>
          <p:nvPr>
            <p:ph type="ctrTitle"/>
          </p:nvPr>
        </p:nvSpPr>
        <p:spPr/>
        <p:txBody>
          <a:bodyPr/>
          <a:lstStyle/>
          <a:p>
            <a:r>
              <a:rPr lang="en-GB" dirty="0"/>
              <a:t>Land West of </a:t>
            </a:r>
            <a:r>
              <a:rPr lang="en-GB" dirty="0" err="1"/>
              <a:t>Keinton</a:t>
            </a:r>
            <a:r>
              <a:rPr lang="en-GB" dirty="0"/>
              <a:t> Mandeville, Somerset</a:t>
            </a:r>
          </a:p>
        </p:txBody>
      </p:sp>
      <p:sp>
        <p:nvSpPr>
          <p:cNvPr id="3" name="Subtitle 2">
            <a:extLst>
              <a:ext uri="{FF2B5EF4-FFF2-40B4-BE49-F238E27FC236}">
                <a16:creationId xmlns:a16="http://schemas.microsoft.com/office/drawing/2014/main" id="{374DFB6A-D7BB-46A2-B697-4F6D28DEFFBB}"/>
              </a:ext>
            </a:extLst>
          </p:cNvPr>
          <p:cNvSpPr>
            <a:spLocks noGrp="1"/>
          </p:cNvSpPr>
          <p:nvPr>
            <p:ph type="subTitle" idx="1"/>
          </p:nvPr>
        </p:nvSpPr>
        <p:spPr/>
        <p:txBody>
          <a:bodyPr/>
          <a:lstStyle/>
          <a:p>
            <a:r>
              <a:rPr lang="en-GB" dirty="0"/>
              <a:t>Presentation by Land Value Alliances LLP</a:t>
            </a:r>
          </a:p>
          <a:p>
            <a:r>
              <a:rPr lang="en-GB" dirty="0"/>
              <a:t>Presented by Alex Anderson MRTPI, Associate Partner, LVA LLP</a:t>
            </a:r>
          </a:p>
        </p:txBody>
      </p:sp>
      <p:pic>
        <p:nvPicPr>
          <p:cNvPr id="2050" name="Picture 1">
            <a:extLst>
              <a:ext uri="{FF2B5EF4-FFF2-40B4-BE49-F238E27FC236}">
                <a16:creationId xmlns:a16="http://schemas.microsoft.com/office/drawing/2014/main" id="{7D8DCD48-B9AB-489B-8E13-5BFB24CE090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305308" y="0"/>
            <a:ext cx="886691" cy="5727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8132375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DD11C7-320E-4EE7-98DC-143DEEAC7581}"/>
              </a:ext>
            </a:extLst>
          </p:cNvPr>
          <p:cNvSpPr>
            <a:spLocks noGrp="1"/>
          </p:cNvSpPr>
          <p:nvPr>
            <p:ph type="title"/>
          </p:nvPr>
        </p:nvSpPr>
        <p:spPr/>
        <p:txBody>
          <a:bodyPr/>
          <a:lstStyle/>
          <a:p>
            <a:r>
              <a:rPr lang="en-GB" dirty="0"/>
              <a:t>Land West of </a:t>
            </a:r>
            <a:r>
              <a:rPr lang="en-GB" dirty="0" err="1"/>
              <a:t>Keinton</a:t>
            </a:r>
            <a:r>
              <a:rPr lang="en-GB" dirty="0"/>
              <a:t> Mandeville: Summary</a:t>
            </a:r>
          </a:p>
        </p:txBody>
      </p:sp>
      <p:sp>
        <p:nvSpPr>
          <p:cNvPr id="3" name="Content Placeholder 2">
            <a:extLst>
              <a:ext uri="{FF2B5EF4-FFF2-40B4-BE49-F238E27FC236}">
                <a16:creationId xmlns:a16="http://schemas.microsoft.com/office/drawing/2014/main" id="{C08C783F-B9E5-456F-B77B-A0EA77131FE7}"/>
              </a:ext>
            </a:extLst>
          </p:cNvPr>
          <p:cNvSpPr>
            <a:spLocks noGrp="1"/>
          </p:cNvSpPr>
          <p:nvPr>
            <p:ph idx="1"/>
          </p:nvPr>
        </p:nvSpPr>
        <p:spPr/>
        <p:txBody>
          <a:bodyPr>
            <a:normAutofit lnSpcReduction="10000"/>
          </a:bodyPr>
          <a:lstStyle/>
          <a:p>
            <a:pPr marL="0" indent="0">
              <a:buNone/>
            </a:pPr>
            <a:endParaRPr lang="en-GB" dirty="0"/>
          </a:p>
          <a:p>
            <a:r>
              <a:rPr lang="en-GB" dirty="0"/>
              <a:t>The site has great potential to provide for a sustainable residential scheme of up to </a:t>
            </a:r>
            <a:r>
              <a:rPr lang="en-GB"/>
              <a:t>100 homes </a:t>
            </a:r>
            <a:r>
              <a:rPr lang="en-GB" dirty="0"/>
              <a:t>over time on a phased basis. A mix of uses can be considered whilst being residentially-led.</a:t>
            </a:r>
          </a:p>
          <a:p>
            <a:r>
              <a:rPr lang="en-GB" dirty="0"/>
              <a:t>Community benefits need to be properly considered; all ideas welcome such as education, recreation, leisure, retail...</a:t>
            </a:r>
          </a:p>
          <a:p>
            <a:r>
              <a:rPr lang="en-GB" dirty="0"/>
              <a:t>A community consultation process will be taking place during the summer with a view to submitting a planning application in the autumn 2021. Further initial plans will be revealed at that stage.</a:t>
            </a:r>
          </a:p>
          <a:p>
            <a:r>
              <a:rPr lang="en-GB" dirty="0"/>
              <a:t>Please help us to help you.</a:t>
            </a:r>
          </a:p>
        </p:txBody>
      </p:sp>
      <p:pic>
        <p:nvPicPr>
          <p:cNvPr id="4" name="Picture 1">
            <a:extLst>
              <a:ext uri="{FF2B5EF4-FFF2-40B4-BE49-F238E27FC236}">
                <a16:creationId xmlns:a16="http://schemas.microsoft.com/office/drawing/2014/main" id="{4145DE77-6C37-4E39-AF51-042FA909646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305308" y="0"/>
            <a:ext cx="886691" cy="5727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68138299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CD9FA6-AA0D-4DA0-85CD-3E5F748C8C50}"/>
              </a:ext>
            </a:extLst>
          </p:cNvPr>
          <p:cNvSpPr>
            <a:spLocks noGrp="1"/>
          </p:cNvSpPr>
          <p:nvPr>
            <p:ph type="title"/>
          </p:nvPr>
        </p:nvSpPr>
        <p:spPr/>
        <p:txBody>
          <a:bodyPr/>
          <a:lstStyle/>
          <a:p>
            <a:r>
              <a:rPr lang="en-GB" dirty="0"/>
              <a:t>Land West of </a:t>
            </a:r>
            <a:r>
              <a:rPr lang="en-GB" dirty="0" err="1"/>
              <a:t>Keinton</a:t>
            </a:r>
            <a:r>
              <a:rPr lang="en-GB" dirty="0"/>
              <a:t> Mandeville: Questions</a:t>
            </a:r>
          </a:p>
        </p:txBody>
      </p:sp>
      <p:sp>
        <p:nvSpPr>
          <p:cNvPr id="3" name="Content Placeholder 2">
            <a:extLst>
              <a:ext uri="{FF2B5EF4-FFF2-40B4-BE49-F238E27FC236}">
                <a16:creationId xmlns:a16="http://schemas.microsoft.com/office/drawing/2014/main" id="{4EA62EA4-BE23-4493-B835-DEBBC305BADD}"/>
              </a:ext>
            </a:extLst>
          </p:cNvPr>
          <p:cNvSpPr>
            <a:spLocks noGrp="1"/>
          </p:cNvSpPr>
          <p:nvPr>
            <p:ph idx="1"/>
          </p:nvPr>
        </p:nvSpPr>
        <p:spPr/>
        <p:txBody>
          <a:bodyPr/>
          <a:lstStyle/>
          <a:p>
            <a:r>
              <a:rPr lang="en-GB" dirty="0"/>
              <a:t>Questions?</a:t>
            </a:r>
          </a:p>
        </p:txBody>
      </p:sp>
      <p:pic>
        <p:nvPicPr>
          <p:cNvPr id="4" name="Picture 1">
            <a:extLst>
              <a:ext uri="{FF2B5EF4-FFF2-40B4-BE49-F238E27FC236}">
                <a16:creationId xmlns:a16="http://schemas.microsoft.com/office/drawing/2014/main" id="{10132658-79BA-4153-AEB6-6FF56CFFB97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305308" y="0"/>
            <a:ext cx="886691" cy="5727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51956211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6BCE8F-20CD-49E7-8CEE-C7679C5B9CF8}"/>
              </a:ext>
            </a:extLst>
          </p:cNvPr>
          <p:cNvSpPr>
            <a:spLocks noGrp="1"/>
          </p:cNvSpPr>
          <p:nvPr>
            <p:ph type="title"/>
          </p:nvPr>
        </p:nvSpPr>
        <p:spPr/>
        <p:txBody>
          <a:bodyPr/>
          <a:lstStyle/>
          <a:p>
            <a:r>
              <a:rPr lang="en-GB" dirty="0"/>
              <a:t>Land West of </a:t>
            </a:r>
            <a:r>
              <a:rPr lang="en-GB" dirty="0" err="1"/>
              <a:t>Keinton</a:t>
            </a:r>
            <a:r>
              <a:rPr lang="en-GB" dirty="0"/>
              <a:t> Mandeville</a:t>
            </a:r>
          </a:p>
        </p:txBody>
      </p:sp>
      <p:sp>
        <p:nvSpPr>
          <p:cNvPr id="3" name="Content Placeholder 2">
            <a:extLst>
              <a:ext uri="{FF2B5EF4-FFF2-40B4-BE49-F238E27FC236}">
                <a16:creationId xmlns:a16="http://schemas.microsoft.com/office/drawing/2014/main" id="{9D63CAF6-B514-4C95-8053-975923BA17CE}"/>
              </a:ext>
            </a:extLst>
          </p:cNvPr>
          <p:cNvSpPr>
            <a:spLocks noGrp="1"/>
          </p:cNvSpPr>
          <p:nvPr>
            <p:ph idx="1"/>
          </p:nvPr>
        </p:nvSpPr>
        <p:spPr/>
        <p:txBody>
          <a:bodyPr/>
          <a:lstStyle/>
          <a:p>
            <a:r>
              <a:rPr lang="en-GB" dirty="0"/>
              <a:t>Introduction</a:t>
            </a:r>
          </a:p>
          <a:p>
            <a:r>
              <a:rPr lang="en-GB" dirty="0"/>
              <a:t>About LVA</a:t>
            </a:r>
          </a:p>
          <a:p>
            <a:r>
              <a:rPr lang="en-GB" dirty="0"/>
              <a:t>Site and settlement context</a:t>
            </a:r>
          </a:p>
          <a:p>
            <a:r>
              <a:rPr lang="en-GB" dirty="0"/>
              <a:t>Summary and Questions</a:t>
            </a:r>
          </a:p>
        </p:txBody>
      </p:sp>
      <p:pic>
        <p:nvPicPr>
          <p:cNvPr id="4" name="Picture 1">
            <a:extLst>
              <a:ext uri="{FF2B5EF4-FFF2-40B4-BE49-F238E27FC236}">
                <a16:creationId xmlns:a16="http://schemas.microsoft.com/office/drawing/2014/main" id="{238E627F-2C2A-47AC-AA91-4738ADCE834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305308" y="0"/>
            <a:ext cx="886691" cy="5727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3319923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D018A4-4DC0-425B-AE52-BC7E5BF75BC8}"/>
              </a:ext>
            </a:extLst>
          </p:cNvPr>
          <p:cNvSpPr>
            <a:spLocks noGrp="1"/>
          </p:cNvSpPr>
          <p:nvPr>
            <p:ph type="title"/>
          </p:nvPr>
        </p:nvSpPr>
        <p:spPr/>
        <p:txBody>
          <a:bodyPr/>
          <a:lstStyle/>
          <a:p>
            <a:r>
              <a:rPr lang="en-GB" dirty="0"/>
              <a:t>Land West of </a:t>
            </a:r>
            <a:r>
              <a:rPr lang="en-GB" dirty="0" err="1"/>
              <a:t>Keinton</a:t>
            </a:r>
            <a:r>
              <a:rPr lang="en-GB" dirty="0"/>
              <a:t> Mandeville: About LVA</a:t>
            </a:r>
          </a:p>
        </p:txBody>
      </p:sp>
      <p:sp>
        <p:nvSpPr>
          <p:cNvPr id="3" name="Content Placeholder 2">
            <a:extLst>
              <a:ext uri="{FF2B5EF4-FFF2-40B4-BE49-F238E27FC236}">
                <a16:creationId xmlns:a16="http://schemas.microsoft.com/office/drawing/2014/main" id="{D9B6FD26-E834-47AB-B8CB-50664DC6BFEE}"/>
              </a:ext>
            </a:extLst>
          </p:cNvPr>
          <p:cNvSpPr>
            <a:spLocks noGrp="1"/>
          </p:cNvSpPr>
          <p:nvPr>
            <p:ph idx="1"/>
          </p:nvPr>
        </p:nvSpPr>
        <p:spPr>
          <a:xfrm>
            <a:off x="838200" y="1825625"/>
            <a:ext cx="10515600" cy="4455102"/>
          </a:xfrm>
        </p:spPr>
        <p:txBody>
          <a:bodyPr>
            <a:normAutofit/>
          </a:bodyPr>
          <a:lstStyle/>
          <a:p>
            <a:pPr marL="0" marR="21590" indent="0">
              <a:spcAft>
                <a:spcPts val="0"/>
              </a:spcAft>
              <a:buNone/>
            </a:pPr>
            <a:r>
              <a:rPr lang="en-GB" sz="1800" b="1" dirty="0">
                <a:effectLst/>
                <a:ea typeface="Times New Roman" panose="02020603050405020304" pitchFamily="18" charset="0"/>
              </a:rPr>
              <a:t>Land Value Alliances LLP</a:t>
            </a:r>
            <a:r>
              <a:rPr lang="en-GB" sz="1800" dirty="0">
                <a:ea typeface="Times New Roman" panose="02020603050405020304" pitchFamily="18" charset="0"/>
              </a:rPr>
              <a:t> - </a:t>
            </a:r>
            <a:r>
              <a:rPr lang="en-GB" sz="1800" b="1" dirty="0">
                <a:effectLst/>
                <a:ea typeface="Times New Roman" panose="02020603050405020304" pitchFamily="18" charset="0"/>
              </a:rPr>
              <a:t>Investors &amp; Asset Managers bringing forward the development potential of land &amp; buildings whilst assisting communities with their requirements. </a:t>
            </a:r>
            <a:r>
              <a:rPr lang="en-GB" sz="1800" b="1" dirty="0">
                <a:effectLst/>
                <a:ea typeface="Times New Roman" panose="02020603050405020304" pitchFamily="18" charset="0"/>
                <a:hlinkClick r:id="rId2"/>
              </a:rPr>
              <a:t>www.lva.co.uk</a:t>
            </a:r>
            <a:endParaRPr lang="en-GB" sz="1800" b="1" dirty="0">
              <a:effectLst/>
              <a:ea typeface="Times New Roman" panose="02020603050405020304" pitchFamily="18" charset="0"/>
            </a:endParaRPr>
          </a:p>
          <a:p>
            <a:pPr marR="21590"/>
            <a:r>
              <a:rPr lang="en-GB" sz="1800" dirty="0">
                <a:effectLst/>
                <a:ea typeface="Times New Roman" panose="02020603050405020304" pitchFamily="18" charset="0"/>
              </a:rPr>
              <a:t>Chairman - Robert Tizzard. Managing Partner – James Tizzard. Associate Partners – Matt McShane &amp; Alex Anderson. 4x planning and finance staff.</a:t>
            </a:r>
          </a:p>
          <a:p>
            <a:pPr marR="21590"/>
            <a:r>
              <a:rPr lang="en-GB" sz="1800" dirty="0">
                <a:ea typeface="Times New Roman" panose="02020603050405020304" pitchFamily="18" charset="0"/>
              </a:rPr>
              <a:t>LVA positively engages with planning authorities, Parish and Town Councils, communities, consultees and developers.</a:t>
            </a:r>
          </a:p>
          <a:p>
            <a:pPr marR="21590"/>
            <a:r>
              <a:rPr lang="en-GB" sz="1800" dirty="0">
                <a:ea typeface="Times New Roman" panose="02020603050405020304" pitchFamily="18" charset="0"/>
              </a:rPr>
              <a:t>We believe in forming co-operative relationships between all the stakeholders and our approach of creating working ‘alliances’ leads to better and more sustainable development.</a:t>
            </a:r>
          </a:p>
          <a:p>
            <a:pPr marR="21590"/>
            <a:r>
              <a:rPr lang="en-GB" sz="1800" dirty="0">
                <a:effectLst/>
                <a:ea typeface="Times New Roman" panose="02020603050405020304" pitchFamily="18" charset="0"/>
              </a:rPr>
              <a:t>Our team has decades of experience within the residential and commercial sectors. We engage proven professionals to work with us on individual projects.</a:t>
            </a:r>
          </a:p>
          <a:p>
            <a:pPr marR="21590"/>
            <a:endParaRPr lang="en-GB" sz="1800" dirty="0">
              <a:effectLst/>
              <a:ea typeface="Times New Roman" panose="02020603050405020304" pitchFamily="18" charset="0"/>
            </a:endParaRPr>
          </a:p>
        </p:txBody>
      </p:sp>
      <p:pic>
        <p:nvPicPr>
          <p:cNvPr id="4" name="Picture 1">
            <a:extLst>
              <a:ext uri="{FF2B5EF4-FFF2-40B4-BE49-F238E27FC236}">
                <a16:creationId xmlns:a16="http://schemas.microsoft.com/office/drawing/2014/main" id="{D20F12A5-D241-4CCD-9B40-DA138D6446A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305308" y="0"/>
            <a:ext cx="886691" cy="5727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62124490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82F90C-677D-4422-B317-C31D90868E28}"/>
              </a:ext>
            </a:extLst>
          </p:cNvPr>
          <p:cNvSpPr>
            <a:spLocks noGrp="1"/>
          </p:cNvSpPr>
          <p:nvPr>
            <p:ph type="title"/>
          </p:nvPr>
        </p:nvSpPr>
        <p:spPr>
          <a:xfrm>
            <a:off x="838199" y="365125"/>
            <a:ext cx="10882745" cy="1325563"/>
          </a:xfrm>
        </p:spPr>
        <p:txBody>
          <a:bodyPr/>
          <a:lstStyle/>
          <a:p>
            <a:r>
              <a:rPr lang="en-GB" dirty="0"/>
              <a:t>Land West of </a:t>
            </a:r>
            <a:r>
              <a:rPr lang="en-GB" dirty="0" err="1"/>
              <a:t>Keinton</a:t>
            </a:r>
            <a:r>
              <a:rPr lang="en-GB" dirty="0"/>
              <a:t> Mandeville: Settlement</a:t>
            </a:r>
          </a:p>
        </p:txBody>
      </p:sp>
      <p:pic>
        <p:nvPicPr>
          <p:cNvPr id="4" name="Picture 1">
            <a:extLst>
              <a:ext uri="{FF2B5EF4-FFF2-40B4-BE49-F238E27FC236}">
                <a16:creationId xmlns:a16="http://schemas.microsoft.com/office/drawing/2014/main" id="{742EB0D1-5CEF-4212-AB10-D141CAD3997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305308" y="0"/>
            <a:ext cx="886691" cy="5727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Content Placeholder 6">
            <a:extLst>
              <a:ext uri="{FF2B5EF4-FFF2-40B4-BE49-F238E27FC236}">
                <a16:creationId xmlns:a16="http://schemas.microsoft.com/office/drawing/2014/main" id="{74E1D44B-EA1F-4282-9467-9AA5C7D39303}"/>
              </a:ext>
            </a:extLst>
          </p:cNvPr>
          <p:cNvPicPr>
            <a:picLocks noGrp="1" noChangeAspect="1"/>
          </p:cNvPicPr>
          <p:nvPr>
            <p:ph idx="1"/>
          </p:nvPr>
        </p:nvPicPr>
        <p:blipFill>
          <a:blip r:embed="rId3"/>
          <a:stretch>
            <a:fillRect/>
          </a:stretch>
        </p:blipFill>
        <p:spPr>
          <a:xfrm>
            <a:off x="2344314" y="1432070"/>
            <a:ext cx="7503371" cy="4959493"/>
          </a:xfrm>
        </p:spPr>
      </p:pic>
    </p:spTree>
    <p:extLst>
      <p:ext uri="{BB962C8B-B14F-4D97-AF65-F5344CB8AC3E}">
        <p14:creationId xmlns:p14="http://schemas.microsoft.com/office/powerpoint/2010/main" val="145238585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11E584-1E0E-47EA-A346-7BB308B6B63C}"/>
              </a:ext>
            </a:extLst>
          </p:cNvPr>
          <p:cNvSpPr>
            <a:spLocks noGrp="1"/>
          </p:cNvSpPr>
          <p:nvPr>
            <p:ph type="title"/>
          </p:nvPr>
        </p:nvSpPr>
        <p:spPr/>
        <p:txBody>
          <a:bodyPr/>
          <a:lstStyle/>
          <a:p>
            <a:r>
              <a:rPr lang="en-GB" dirty="0"/>
              <a:t>Land West of </a:t>
            </a:r>
            <a:r>
              <a:rPr lang="en-GB" dirty="0" err="1"/>
              <a:t>Keinton</a:t>
            </a:r>
            <a:r>
              <a:rPr lang="en-GB" dirty="0"/>
              <a:t> Mandeville: Settlement</a:t>
            </a:r>
          </a:p>
        </p:txBody>
      </p:sp>
      <p:sp>
        <p:nvSpPr>
          <p:cNvPr id="3" name="Content Placeholder 2">
            <a:extLst>
              <a:ext uri="{FF2B5EF4-FFF2-40B4-BE49-F238E27FC236}">
                <a16:creationId xmlns:a16="http://schemas.microsoft.com/office/drawing/2014/main" id="{2E73CA46-4AF1-4D88-A46B-46C6555B37EB}"/>
              </a:ext>
            </a:extLst>
          </p:cNvPr>
          <p:cNvSpPr>
            <a:spLocks noGrp="1"/>
          </p:cNvSpPr>
          <p:nvPr>
            <p:ph idx="1"/>
          </p:nvPr>
        </p:nvSpPr>
        <p:spPr/>
        <p:txBody>
          <a:bodyPr>
            <a:normAutofit fontScale="92500" lnSpcReduction="10000"/>
          </a:bodyPr>
          <a:lstStyle/>
          <a:p>
            <a:r>
              <a:rPr lang="en-GB" dirty="0"/>
              <a:t>Village of a population exceeding 1,000 residents.</a:t>
            </a:r>
          </a:p>
          <a:p>
            <a:r>
              <a:rPr lang="en-GB" dirty="0"/>
              <a:t>Possesses key facilities including primary school, public house, shop and village hall.</a:t>
            </a:r>
          </a:p>
          <a:p>
            <a:r>
              <a:rPr lang="en-GB" dirty="0"/>
              <a:t>Noted for accommodating recent growth – Galion site at ‘Lakeview’.</a:t>
            </a:r>
          </a:p>
          <a:p>
            <a:r>
              <a:rPr lang="en-GB" dirty="0"/>
              <a:t>Good vehicle and cycling connections to nearby settlements.</a:t>
            </a:r>
          </a:p>
          <a:p>
            <a:r>
              <a:rPr lang="en-GB" dirty="0"/>
              <a:t>Bus linkages into Street and Wincanton via local villages.</a:t>
            </a:r>
          </a:p>
          <a:p>
            <a:r>
              <a:rPr lang="en-GB" dirty="0"/>
              <a:t>SSDC identify </a:t>
            </a:r>
            <a:r>
              <a:rPr lang="en-GB" dirty="0" err="1"/>
              <a:t>Keinton</a:t>
            </a:r>
            <a:r>
              <a:rPr lang="en-GB" dirty="0"/>
              <a:t> Mandeville as needing to contribute with new homes due to settlement status. </a:t>
            </a:r>
          </a:p>
          <a:p>
            <a:r>
              <a:rPr lang="en-GB" dirty="0"/>
              <a:t>SSDC have difficulties with land supply. New sustainable sites need to be considered.</a:t>
            </a:r>
          </a:p>
        </p:txBody>
      </p:sp>
      <p:pic>
        <p:nvPicPr>
          <p:cNvPr id="4" name="Picture 1">
            <a:extLst>
              <a:ext uri="{FF2B5EF4-FFF2-40B4-BE49-F238E27FC236}">
                <a16:creationId xmlns:a16="http://schemas.microsoft.com/office/drawing/2014/main" id="{4B7D15FD-19FB-4B62-AE83-84BB23C7B91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305308" y="0"/>
            <a:ext cx="886691" cy="5727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56431020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016508-1CC0-4AA7-AE20-1F795CE92100}"/>
              </a:ext>
            </a:extLst>
          </p:cNvPr>
          <p:cNvSpPr>
            <a:spLocks noGrp="1"/>
          </p:cNvSpPr>
          <p:nvPr>
            <p:ph type="title"/>
          </p:nvPr>
        </p:nvSpPr>
        <p:spPr>
          <a:xfrm>
            <a:off x="838200" y="356322"/>
            <a:ext cx="10515600" cy="1325563"/>
          </a:xfrm>
        </p:spPr>
        <p:txBody>
          <a:bodyPr/>
          <a:lstStyle/>
          <a:p>
            <a:r>
              <a:rPr lang="en-GB" dirty="0"/>
              <a:t>Land West of </a:t>
            </a:r>
            <a:r>
              <a:rPr lang="en-GB" dirty="0" err="1"/>
              <a:t>Keinton</a:t>
            </a:r>
            <a:r>
              <a:rPr lang="en-GB" dirty="0"/>
              <a:t> Mandeville: The Site</a:t>
            </a:r>
          </a:p>
        </p:txBody>
      </p:sp>
      <p:pic>
        <p:nvPicPr>
          <p:cNvPr id="6" name="Picture 1">
            <a:extLst>
              <a:ext uri="{FF2B5EF4-FFF2-40B4-BE49-F238E27FC236}">
                <a16:creationId xmlns:a16="http://schemas.microsoft.com/office/drawing/2014/main" id="{91CEA67C-DD31-4949-B1EA-A959B65EC37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305308" y="0"/>
            <a:ext cx="886691" cy="5727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Content Placeholder 11">
            <a:extLst>
              <a:ext uri="{FF2B5EF4-FFF2-40B4-BE49-F238E27FC236}">
                <a16:creationId xmlns:a16="http://schemas.microsoft.com/office/drawing/2014/main" id="{5CBB43E9-E4FC-46CB-AE07-F1CFC26FEC86}"/>
              </a:ext>
            </a:extLst>
          </p:cNvPr>
          <p:cNvPicPr>
            <a:picLocks noGrp="1" noChangeAspect="1"/>
          </p:cNvPicPr>
          <p:nvPr>
            <p:ph idx="1"/>
          </p:nvPr>
        </p:nvPicPr>
        <p:blipFill>
          <a:blip r:embed="rId3"/>
          <a:stretch>
            <a:fillRect/>
          </a:stretch>
        </p:blipFill>
        <p:spPr>
          <a:xfrm>
            <a:off x="2195277" y="1520824"/>
            <a:ext cx="8112505" cy="4797468"/>
          </a:xfrm>
        </p:spPr>
      </p:pic>
    </p:spTree>
    <p:extLst>
      <p:ext uri="{BB962C8B-B14F-4D97-AF65-F5344CB8AC3E}">
        <p14:creationId xmlns:p14="http://schemas.microsoft.com/office/powerpoint/2010/main" val="313776427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016508-1CC0-4AA7-AE20-1F795CE92100}"/>
              </a:ext>
            </a:extLst>
          </p:cNvPr>
          <p:cNvSpPr>
            <a:spLocks noGrp="1"/>
          </p:cNvSpPr>
          <p:nvPr>
            <p:ph type="title"/>
          </p:nvPr>
        </p:nvSpPr>
        <p:spPr>
          <a:xfrm>
            <a:off x="838200" y="356322"/>
            <a:ext cx="10515600" cy="1325563"/>
          </a:xfrm>
        </p:spPr>
        <p:txBody>
          <a:bodyPr/>
          <a:lstStyle/>
          <a:p>
            <a:r>
              <a:rPr lang="en-GB" dirty="0"/>
              <a:t>Land West of </a:t>
            </a:r>
            <a:r>
              <a:rPr lang="en-GB" dirty="0" err="1"/>
              <a:t>Keinton</a:t>
            </a:r>
            <a:r>
              <a:rPr lang="en-GB" dirty="0"/>
              <a:t> Mandeville: The Site</a:t>
            </a:r>
          </a:p>
        </p:txBody>
      </p:sp>
      <p:pic>
        <p:nvPicPr>
          <p:cNvPr id="6" name="Picture 1">
            <a:extLst>
              <a:ext uri="{FF2B5EF4-FFF2-40B4-BE49-F238E27FC236}">
                <a16:creationId xmlns:a16="http://schemas.microsoft.com/office/drawing/2014/main" id="{91CEA67C-DD31-4949-B1EA-A959B65EC37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305308" y="0"/>
            <a:ext cx="886691" cy="5727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Content Placeholder 7">
            <a:extLst>
              <a:ext uri="{FF2B5EF4-FFF2-40B4-BE49-F238E27FC236}">
                <a16:creationId xmlns:a16="http://schemas.microsoft.com/office/drawing/2014/main" id="{0B978B68-F30A-4F0F-BE23-43F78C5CD04E}"/>
              </a:ext>
            </a:extLst>
          </p:cNvPr>
          <p:cNvPicPr>
            <a:picLocks noGrp="1" noChangeAspect="1"/>
          </p:cNvPicPr>
          <p:nvPr>
            <p:ph idx="1"/>
          </p:nvPr>
        </p:nvPicPr>
        <p:blipFill>
          <a:blip r:embed="rId3"/>
          <a:stretch>
            <a:fillRect/>
          </a:stretch>
        </p:blipFill>
        <p:spPr>
          <a:xfrm>
            <a:off x="3752857" y="1328559"/>
            <a:ext cx="4495216" cy="5173119"/>
          </a:xfrm>
        </p:spPr>
      </p:pic>
    </p:spTree>
    <p:extLst>
      <p:ext uri="{BB962C8B-B14F-4D97-AF65-F5344CB8AC3E}">
        <p14:creationId xmlns:p14="http://schemas.microsoft.com/office/powerpoint/2010/main" val="68937917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E9C30B-F654-4D67-9D81-97431FCBFBE1}"/>
              </a:ext>
            </a:extLst>
          </p:cNvPr>
          <p:cNvSpPr>
            <a:spLocks noGrp="1"/>
          </p:cNvSpPr>
          <p:nvPr>
            <p:ph type="title"/>
          </p:nvPr>
        </p:nvSpPr>
        <p:spPr/>
        <p:txBody>
          <a:bodyPr/>
          <a:lstStyle/>
          <a:p>
            <a:r>
              <a:rPr lang="en-GB" dirty="0"/>
              <a:t>Land West of </a:t>
            </a:r>
            <a:r>
              <a:rPr lang="en-GB" dirty="0" err="1"/>
              <a:t>Keinton</a:t>
            </a:r>
            <a:r>
              <a:rPr lang="en-GB" dirty="0"/>
              <a:t> Mandeville: The Site</a:t>
            </a:r>
          </a:p>
        </p:txBody>
      </p:sp>
      <p:sp>
        <p:nvSpPr>
          <p:cNvPr id="3" name="Content Placeholder 2">
            <a:extLst>
              <a:ext uri="{FF2B5EF4-FFF2-40B4-BE49-F238E27FC236}">
                <a16:creationId xmlns:a16="http://schemas.microsoft.com/office/drawing/2014/main" id="{08595404-9B18-466B-AB69-65479E3E88BC}"/>
              </a:ext>
            </a:extLst>
          </p:cNvPr>
          <p:cNvSpPr>
            <a:spLocks noGrp="1"/>
          </p:cNvSpPr>
          <p:nvPr>
            <p:ph idx="1"/>
          </p:nvPr>
        </p:nvSpPr>
        <p:spPr/>
        <p:txBody>
          <a:bodyPr>
            <a:normAutofit fontScale="70000" lnSpcReduction="20000"/>
          </a:bodyPr>
          <a:lstStyle/>
          <a:p>
            <a:r>
              <a:rPr lang="en-GB" dirty="0"/>
              <a:t>The site is irregular in shape, consisting of a number of field enclosures. Actively farmed, undulating. </a:t>
            </a:r>
          </a:p>
          <a:p>
            <a:r>
              <a:rPr lang="en-GB" dirty="0"/>
              <a:t>Reasonably well enclosed from wider landscape given built development to north, east and south. Some exposure from the west when approaching the village.</a:t>
            </a:r>
          </a:p>
          <a:p>
            <a:r>
              <a:rPr lang="en-GB" dirty="0"/>
              <a:t>Access to the site via B3153 ‘Somerton’ Road. Rights of way cross the site. </a:t>
            </a:r>
          </a:p>
          <a:p>
            <a:r>
              <a:rPr lang="en-GB" dirty="0"/>
              <a:t>Landscape assessment work will be necessary, given sensitivities of views from the west. Strong network of hedgerows around site.</a:t>
            </a:r>
          </a:p>
          <a:p>
            <a:r>
              <a:rPr lang="en-GB" dirty="0"/>
              <a:t>Ecology surveys will be required to identify presence of protected species such as bats, badgers, dormice or reptiles. </a:t>
            </a:r>
          </a:p>
          <a:p>
            <a:r>
              <a:rPr lang="en-GB" dirty="0"/>
              <a:t>Traffic speed surveys undertaken – high speeds recorded when entering the village from west (43mph) and exiting the village (49mph). New development with access onto B3153 presents an ideal opportunity to slow traffic down at this point and thus on the High Street. </a:t>
            </a:r>
          </a:p>
          <a:p>
            <a:r>
              <a:rPr lang="en-GB" dirty="0"/>
              <a:t>Drainage and flood risk being evaluated, potential to soakaway or control run off and provide betterment to existing ‘greenfield’ run off position.</a:t>
            </a:r>
          </a:p>
        </p:txBody>
      </p:sp>
      <p:pic>
        <p:nvPicPr>
          <p:cNvPr id="4" name="Picture 1">
            <a:extLst>
              <a:ext uri="{FF2B5EF4-FFF2-40B4-BE49-F238E27FC236}">
                <a16:creationId xmlns:a16="http://schemas.microsoft.com/office/drawing/2014/main" id="{6D69936B-7692-494E-9CA0-7A39E441227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305308" y="0"/>
            <a:ext cx="886691" cy="5727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03105718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E9C30B-F654-4D67-9D81-97431FCBFBE1}"/>
              </a:ext>
            </a:extLst>
          </p:cNvPr>
          <p:cNvSpPr>
            <a:spLocks noGrp="1"/>
          </p:cNvSpPr>
          <p:nvPr>
            <p:ph type="title"/>
          </p:nvPr>
        </p:nvSpPr>
        <p:spPr/>
        <p:txBody>
          <a:bodyPr/>
          <a:lstStyle/>
          <a:p>
            <a:r>
              <a:rPr lang="en-GB" dirty="0"/>
              <a:t>Land West of </a:t>
            </a:r>
            <a:r>
              <a:rPr lang="en-GB" dirty="0" err="1"/>
              <a:t>Keinton</a:t>
            </a:r>
            <a:r>
              <a:rPr lang="en-GB" dirty="0"/>
              <a:t> Mandeville: The Site</a:t>
            </a:r>
          </a:p>
        </p:txBody>
      </p:sp>
      <p:sp>
        <p:nvSpPr>
          <p:cNvPr id="3" name="Content Placeholder 2">
            <a:extLst>
              <a:ext uri="{FF2B5EF4-FFF2-40B4-BE49-F238E27FC236}">
                <a16:creationId xmlns:a16="http://schemas.microsoft.com/office/drawing/2014/main" id="{08595404-9B18-466B-AB69-65479E3E88BC}"/>
              </a:ext>
            </a:extLst>
          </p:cNvPr>
          <p:cNvSpPr>
            <a:spLocks noGrp="1"/>
          </p:cNvSpPr>
          <p:nvPr>
            <p:ph idx="1"/>
          </p:nvPr>
        </p:nvSpPr>
        <p:spPr/>
        <p:txBody>
          <a:bodyPr>
            <a:normAutofit fontScale="92500" lnSpcReduction="20000"/>
          </a:bodyPr>
          <a:lstStyle/>
          <a:p>
            <a:r>
              <a:rPr lang="en-GB" dirty="0"/>
              <a:t>Currently looking at concepts and land use. Mainly residential, and include facilities that the community requires. Can we help the school expand or provide some education facilities on the site? Are further play facilities needed? Could the site provide a parking facility for the school taking traffic away from village centre?</a:t>
            </a:r>
          </a:p>
          <a:p>
            <a:r>
              <a:rPr lang="en-GB" dirty="0"/>
              <a:t>Will be sustainable in approach, new technologies that are compatible – may include solar, charge points, heat pumps.</a:t>
            </a:r>
          </a:p>
          <a:p>
            <a:r>
              <a:rPr lang="en-GB" dirty="0"/>
              <a:t>Design will be discussed with the community and SSDC – taking cues from similar projects such as Lakeview, with traditional materials.</a:t>
            </a:r>
          </a:p>
          <a:p>
            <a:r>
              <a:rPr lang="en-GB" dirty="0"/>
              <a:t>Project can be phased, homes could come forward in stages. </a:t>
            </a:r>
          </a:p>
          <a:p>
            <a:r>
              <a:rPr lang="en-GB" dirty="0"/>
              <a:t>Affordable housing including starter ‘first’ homes will be included in the scheme.</a:t>
            </a:r>
          </a:p>
        </p:txBody>
      </p:sp>
      <p:pic>
        <p:nvPicPr>
          <p:cNvPr id="4" name="Picture 1">
            <a:extLst>
              <a:ext uri="{FF2B5EF4-FFF2-40B4-BE49-F238E27FC236}">
                <a16:creationId xmlns:a16="http://schemas.microsoft.com/office/drawing/2014/main" id="{6D69936B-7692-494E-9CA0-7A39E441227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305308" y="0"/>
            <a:ext cx="886691" cy="5727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23709621"/>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1050</TotalTime>
  <Words>729</Words>
  <Application>Microsoft Office PowerPoint</Application>
  <PresentationFormat>Widescreen</PresentationFormat>
  <Paragraphs>47</Paragraphs>
  <Slides>11</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11</vt:i4>
      </vt:variant>
    </vt:vector>
  </HeadingPairs>
  <TitlesOfParts>
    <vt:vector size="15" baseType="lpstr">
      <vt:lpstr>Arial</vt:lpstr>
      <vt:lpstr>Calibri</vt:lpstr>
      <vt:lpstr>Calibri Light</vt:lpstr>
      <vt:lpstr>Office Theme</vt:lpstr>
      <vt:lpstr>Land West of Keinton Mandeville, Somerset</vt:lpstr>
      <vt:lpstr>Land West of Keinton Mandeville</vt:lpstr>
      <vt:lpstr>Land West of Keinton Mandeville: About LVA</vt:lpstr>
      <vt:lpstr>Land West of Keinton Mandeville: Settlement</vt:lpstr>
      <vt:lpstr>Land West of Keinton Mandeville: Settlement</vt:lpstr>
      <vt:lpstr>Land West of Keinton Mandeville: The Site</vt:lpstr>
      <vt:lpstr>Land West of Keinton Mandeville: The Site</vt:lpstr>
      <vt:lpstr>Land West of Keinton Mandeville: The Site</vt:lpstr>
      <vt:lpstr>Land West of Keinton Mandeville: The Site</vt:lpstr>
      <vt:lpstr>Land West of Keinton Mandeville: Summary</vt:lpstr>
      <vt:lpstr>Land West of Keinton Mandeville: Questions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Land at Malthouse Farm, Rowde, Wilts</dc:title>
  <dc:creator>Alex Anderson</dc:creator>
  <cp:lastModifiedBy>Alex Anderson</cp:lastModifiedBy>
  <cp:revision>46</cp:revision>
  <dcterms:created xsi:type="dcterms:W3CDTF">2021-02-18T09:41:34Z</dcterms:created>
  <dcterms:modified xsi:type="dcterms:W3CDTF">2021-07-20T15:01:09Z</dcterms:modified>
</cp:coreProperties>
</file>